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873A5A-F3ED-487C-8D14-C5B6088C8D19}" type="datetimeFigureOut">
              <a:rPr lang="cs-CZ" smtClean="0"/>
              <a:pPr/>
              <a:t>28.3.2012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1DE811E-5181-43D2-90A1-5F4F2DEB4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pravodaj.genderstudies.cz/" TargetMode="External"/><Relationship Id="rId2" Type="http://schemas.openxmlformats.org/officeDocument/2006/relationships/hyperlink" Target="http://www.rovneprilezitosti.ecn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derstudies.cz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ina.bosnicova@genderstudies.cz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964904"/>
          </a:xfrm>
        </p:spPr>
        <p:txBody>
          <a:bodyPr/>
          <a:lstStyle/>
          <a:p>
            <a:r>
              <a:rPr lang="en-US" sz="2800" dirty="0" smtClean="0"/>
              <a:t>Nina Bosničová, Gender Studies, o.p.s.</a:t>
            </a:r>
          </a:p>
          <a:p>
            <a:r>
              <a:rPr lang="en-US" sz="2800" dirty="0" smtClean="0"/>
              <a:t>Prague, March 22, 2012</a:t>
            </a:r>
            <a:endParaRPr lang="en-US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Gender Studies works with the corporate sector as a target group?</a:t>
            </a:r>
            <a:endParaRPr lang="en-US" dirty="0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3491880" y="4653136"/>
          <a:ext cx="26003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3" imgW="1841270" imgH="583921" progId="">
                  <p:embed/>
                </p:oleObj>
              </mc:Choice>
              <mc:Fallback>
                <p:oleObj r:id="rId3" imgW="1841270" imgH="583921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653136"/>
                        <a:ext cx="260032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Gender Studies’ approach toward the problematic of the labor market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 market as our “specialty”, niche expertise in the given problematic (←funding, beliefs and values,…)</a:t>
            </a:r>
          </a:p>
          <a:p>
            <a:r>
              <a:rPr lang="en-US" dirty="0" smtClean="0"/>
              <a:t>complex work including </a:t>
            </a:r>
            <a:r>
              <a:rPr lang="en-US" i="1" dirty="0" smtClean="0"/>
              <a:t>all the relevant actors </a:t>
            </a:r>
            <a:r>
              <a:rPr lang="en-US" dirty="0" smtClean="0"/>
              <a:t>at the labor market: “ordinary” people endangered by sex- and age-based discrimination at the labor market (with the focus on (future) parents of small children, people over 50, etc.)) and </a:t>
            </a:r>
            <a:r>
              <a:rPr lang="en-US" u="sng" dirty="0" smtClean="0"/>
              <a:t>EMPLOYERS </a:t>
            </a:r>
            <a:r>
              <a:rPr lang="en-US" dirty="0" smtClean="0"/>
              <a:t>(including commercial firms and PA)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Commercial firms – how we approach them, how we talk to them?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w</a:t>
            </a:r>
            <a:r>
              <a:rPr lang="en-US" sz="2000" dirty="0" smtClean="0"/>
              <a:t>e were among the first gender-related NGO’s in the Czech Republic which gave a try to this type of intersectoral </a:t>
            </a:r>
            <a:r>
              <a:rPr lang="en-US" sz="2000" i="1" dirty="0" smtClean="0"/>
              <a:t>dialogue </a:t>
            </a:r>
            <a:r>
              <a:rPr lang="en-US" sz="2000" dirty="0" smtClean="0"/>
              <a:t>and</a:t>
            </a:r>
            <a:r>
              <a:rPr lang="en-US" sz="2000" i="1" dirty="0" smtClean="0"/>
              <a:t> cooperation</a:t>
            </a:r>
          </a:p>
          <a:p>
            <a:r>
              <a:rPr lang="en-US" sz="2000" dirty="0" smtClean="0"/>
              <a:t>long-term effort (in building contacts, receiving trust and respect)</a:t>
            </a:r>
          </a:p>
          <a:p>
            <a:r>
              <a:rPr lang="en-US" sz="2000" dirty="0" smtClean="0"/>
              <a:t>decision to take the way of POSITIVE MOTIVATION (rather than (negative) criticism and sanctions)</a:t>
            </a:r>
          </a:p>
          <a:p>
            <a:r>
              <a:rPr lang="en-US" sz="2000" dirty="0" smtClean="0"/>
              <a:t>catering to particular and current company needs springing from e.g. demographic trends (e.g. babyboom, ageing, etc.)</a:t>
            </a:r>
          </a:p>
          <a:p>
            <a:r>
              <a:rPr lang="en-US" sz="2000" dirty="0" smtClean="0"/>
              <a:t>language use (</a:t>
            </a:r>
            <a:r>
              <a:rPr lang="en-US" sz="2000" i="1" dirty="0" smtClean="0"/>
              <a:t>equal opportunities between women and men</a:t>
            </a:r>
            <a:r>
              <a:rPr lang="en-US" sz="2000" dirty="0" smtClean="0"/>
              <a:t>, rather than </a:t>
            </a:r>
            <a:r>
              <a:rPr lang="en-US" sz="2000" i="1" dirty="0" smtClean="0"/>
              <a:t>feminism</a:t>
            </a:r>
            <a:r>
              <a:rPr lang="en-US" sz="2000" dirty="0" smtClean="0"/>
              <a:t>, </a:t>
            </a:r>
            <a:r>
              <a:rPr lang="en-US" sz="2000" i="1" dirty="0" smtClean="0"/>
              <a:t>equality</a:t>
            </a:r>
            <a:r>
              <a:rPr lang="en-US" sz="2000" dirty="0" smtClean="0"/>
              <a:t>, etc., </a:t>
            </a:r>
            <a:r>
              <a:rPr lang="en-US" sz="2000" i="1" dirty="0" smtClean="0"/>
              <a:t>costs and benefits</a:t>
            </a:r>
            <a:r>
              <a:rPr lang="en-US" sz="2000" dirty="0" smtClean="0"/>
              <a:t>,</a:t>
            </a:r>
            <a:r>
              <a:rPr lang="en-US" sz="2000" i="1" dirty="0" smtClean="0"/>
              <a:t> business case </a:t>
            </a:r>
            <a:r>
              <a:rPr lang="en-US" sz="2000" dirty="0" smtClean="0"/>
              <a:t>rather than legislature and ethics, etc. although we try to have the </a:t>
            </a:r>
            <a:r>
              <a:rPr lang="en-US" sz="2000" i="1" dirty="0" smtClean="0"/>
              <a:t>CSR</a:t>
            </a:r>
            <a:r>
              <a:rPr lang="en-US" sz="2000" dirty="0" smtClean="0"/>
              <a:t> rhetoric present in our discourse as much as possible)</a:t>
            </a:r>
          </a:p>
          <a:p>
            <a:r>
              <a:rPr lang="en-US" sz="2000" dirty="0" smtClean="0"/>
              <a:t>visual aspects – the “look” of our products has to be understood and “liked” by people from the commercial sector (they should be able to relate to them), stress on BRANDING</a:t>
            </a: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Activities oriented at firms, services provided to them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-FOCUS ON HR MANAGEMENT and to some extent also MARKETING</a:t>
            </a:r>
          </a:p>
          <a:p>
            <a:r>
              <a:rPr lang="en-US" sz="2000" u="sng" dirty="0" smtClean="0"/>
              <a:t>Contest</a:t>
            </a:r>
            <a:r>
              <a:rPr lang="en-US" sz="2000" dirty="0" smtClean="0"/>
              <a:t> </a:t>
            </a:r>
            <a:r>
              <a:rPr lang="en-US" sz="2000" i="1" dirty="0" smtClean="0"/>
              <a:t>Firm of the Year: Equal Opportunities </a:t>
            </a:r>
            <a:r>
              <a:rPr lang="en-US" sz="2000" dirty="0" smtClean="0"/>
              <a:t>(since 2004)</a:t>
            </a:r>
          </a:p>
          <a:p>
            <a:r>
              <a:rPr lang="en-US" sz="2000" u="sng" dirty="0" smtClean="0"/>
              <a:t>Gender audit </a:t>
            </a:r>
            <a:r>
              <a:rPr lang="en-US" sz="2000" i="1" dirty="0" smtClean="0"/>
              <a:t>Equal Opportunities</a:t>
            </a:r>
          </a:p>
          <a:p>
            <a:r>
              <a:rPr lang="en-US" sz="2000" dirty="0" smtClean="0"/>
              <a:t>Tailor-made </a:t>
            </a:r>
            <a:r>
              <a:rPr lang="en-US" sz="2000" u="sng" dirty="0" smtClean="0"/>
              <a:t>trainings</a:t>
            </a:r>
            <a:r>
              <a:rPr lang="en-US" sz="2000" dirty="0" smtClean="0"/>
              <a:t> for firm representatives (work/life balance, gender and marketing, costs and benefits of equal opportunities, etc.)</a:t>
            </a:r>
          </a:p>
          <a:p>
            <a:r>
              <a:rPr lang="en-US" sz="2000" u="sng" dirty="0" smtClean="0"/>
              <a:t>Consultancy</a:t>
            </a:r>
            <a:r>
              <a:rPr lang="en-US" sz="2000" dirty="0" smtClean="0"/>
              <a:t> in the areas related to equal opportunities at the labor market (including, for instance, the implementation of a company kindergarten) – on the phone, by e-mail, face-to-face</a:t>
            </a:r>
          </a:p>
          <a:p>
            <a:r>
              <a:rPr lang="en-US" sz="2000" dirty="0" smtClean="0"/>
              <a:t>Production and dissemination of an </a:t>
            </a:r>
            <a:r>
              <a:rPr lang="en-US" sz="2000" u="sng" dirty="0" smtClean="0"/>
              <a:t>electronic monthly </a:t>
            </a:r>
            <a:r>
              <a:rPr lang="en-US" sz="2000" dirty="0" smtClean="0"/>
              <a:t>“Equal Opportunities into Firms” (and its yearly hard copy version)</a:t>
            </a:r>
          </a:p>
          <a:p>
            <a:r>
              <a:rPr lang="en-US" sz="2000" u="sng" dirty="0" smtClean="0"/>
              <a:t>Publishing</a:t>
            </a:r>
            <a:r>
              <a:rPr lang="en-US" sz="2000" dirty="0" smtClean="0"/>
              <a:t> of practical manuals and </a:t>
            </a:r>
            <a:r>
              <a:rPr lang="en-US" sz="2000" u="sng" dirty="0" smtClean="0"/>
              <a:t>production of interactive quizzes and games</a:t>
            </a:r>
            <a:r>
              <a:rPr lang="en-US" sz="2000" dirty="0" smtClean="0"/>
              <a:t> for managers (making use of modern technologies), </a:t>
            </a:r>
            <a:r>
              <a:rPr lang="en-US" sz="2000" u="sng" dirty="0" smtClean="0"/>
              <a:t>online database of company best practices</a:t>
            </a:r>
            <a:r>
              <a:rPr lang="en-US" sz="2000" dirty="0" smtClean="0"/>
              <a:t>, etc.</a:t>
            </a:r>
          </a:p>
          <a:p>
            <a:r>
              <a:rPr lang="en-US" sz="2000" u="sng" dirty="0" smtClean="0"/>
              <a:t>Production of legal reports </a:t>
            </a:r>
            <a:r>
              <a:rPr lang="en-US" sz="2000" dirty="0" smtClean="0"/>
              <a:t>(e.g. on home office, company kindergartens, …)</a:t>
            </a:r>
          </a:p>
          <a:p>
            <a:r>
              <a:rPr lang="en-US" sz="2000" dirty="0" smtClean="0"/>
              <a:t>Round table </a:t>
            </a:r>
            <a:r>
              <a:rPr lang="en-US" sz="2000" u="sng" dirty="0" smtClean="0"/>
              <a:t>discussions</a:t>
            </a:r>
            <a:r>
              <a:rPr lang="en-US" sz="2000" dirty="0" smtClean="0"/>
              <a:t>, (international</a:t>
            </a:r>
            <a:r>
              <a:rPr lang="en-US" sz="2000" u="sng" dirty="0" smtClean="0"/>
              <a:t>) conferences</a:t>
            </a:r>
            <a:r>
              <a:rPr lang="en-US" sz="2000" dirty="0" smtClean="0"/>
              <a:t>, thematic </a:t>
            </a:r>
            <a:r>
              <a:rPr lang="en-US" sz="2000" u="sng" dirty="0" smtClean="0"/>
              <a:t>networks</a:t>
            </a:r>
            <a:r>
              <a:rPr lang="en-US" sz="2000" dirty="0" smtClean="0"/>
              <a:t> </a:t>
            </a:r>
          </a:p>
          <a:p>
            <a:r>
              <a:rPr lang="en-US" sz="2000" u="sng" dirty="0" smtClean="0"/>
              <a:t>Campaigns</a:t>
            </a:r>
            <a:r>
              <a:rPr lang="en-US" sz="2000" dirty="0" smtClean="0"/>
              <a:t> (and other PR materials) targeted at company representatives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Gender Trainings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normally, we are allowed to train only the managerial level (for fear that it would cause a “revolution,” if we were given access to “ordinary” employees)</a:t>
            </a:r>
          </a:p>
          <a:p>
            <a:r>
              <a:rPr lang="en-US" dirty="0" smtClean="0"/>
              <a:t>format: powerpoint presentation (theoretical background) + interactive excercises (modest number and not too “alternative,” due to a rather conservative nature of the target group) + discussion</a:t>
            </a:r>
          </a:p>
          <a:p>
            <a:r>
              <a:rPr lang="en-US" dirty="0" smtClean="0"/>
              <a:t>Mostly offered for free, even so, interest not always high (Prague better than the regions, problems in periods of economic recession)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funding of activities targeted at the commercial sector (accessibility, the “right” source, pricing)</a:t>
            </a:r>
          </a:p>
          <a:p>
            <a:r>
              <a:rPr lang="en-US" dirty="0" smtClean="0"/>
              <a:t>is it possible/easy to “keep your hands clean” when you cooperate with commercial firms? Is one company more problematic than the other (where do you draw the moral line)?</a:t>
            </a:r>
          </a:p>
          <a:p>
            <a:r>
              <a:rPr lang="en-US" dirty="0" smtClean="0"/>
              <a:t>functionality of the “positive motivation” approach (improving the situation or conserving the </a:t>
            </a:r>
            <a:r>
              <a:rPr lang="en-US" i="1" dirty="0" smtClean="0"/>
              <a:t>status quo</a:t>
            </a:r>
            <a:r>
              <a:rPr lang="en-US" dirty="0" smtClean="0"/>
              <a:t>?)</a:t>
            </a:r>
          </a:p>
          <a:p>
            <a:r>
              <a:rPr lang="en-US" dirty="0" smtClean="0"/>
              <a:t>functionality of the cooperation between NGO’s and commercial firms (including the interest of companies to cooperate with feminists)</a:t>
            </a:r>
          </a:p>
          <a:p>
            <a:r>
              <a:rPr lang="en-US" dirty="0" smtClean="0"/>
              <a:t>Avoiding “double standards”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Webpages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>
                <a:hlinkClick r:id="rId2"/>
              </a:rPr>
              <a:t>http://www.rovneprilezitosti.ecn.cz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http://zpravodaj.genderstudies.cz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http://www.genderstudies.cz</a:t>
            </a:r>
            <a:endParaRPr lang="en-US" sz="3600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328592"/>
          </a:xfrm>
        </p:spPr>
        <p:txBody>
          <a:bodyPr/>
          <a:lstStyle/>
          <a:p>
            <a:r>
              <a:rPr lang="en-US" dirty="0" smtClean="0"/>
              <a:t>Thanks for your attention!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nina.bosnicova@genderstudies.cz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673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How Gender Studies works with the corporate sector as a target group?</vt:lpstr>
      <vt:lpstr>Gender Studies’ approach toward the problematic of the labor market</vt:lpstr>
      <vt:lpstr>Commercial firms – how we approach them, how we talk to them?</vt:lpstr>
      <vt:lpstr>Activities oriented at firms, services provided to them </vt:lpstr>
      <vt:lpstr>Gender Trainings</vt:lpstr>
      <vt:lpstr>Challenges</vt:lpstr>
      <vt:lpstr>Webpages</vt:lpstr>
      <vt:lpstr>Thanks for your attention! nina.bosnicova@genderstudies.cz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Gender Studies works with the corporate sector as a target group?</dc:title>
  <dc:creator>Sony</dc:creator>
  <cp:lastModifiedBy>PC</cp:lastModifiedBy>
  <cp:revision>13</cp:revision>
  <dcterms:created xsi:type="dcterms:W3CDTF">2012-03-18T17:15:57Z</dcterms:created>
  <dcterms:modified xsi:type="dcterms:W3CDTF">2012-03-28T07:40:33Z</dcterms:modified>
</cp:coreProperties>
</file>